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660"/>
  </p:normalViewPr>
  <p:slideViewPr>
    <p:cSldViewPr snapToGrid="0">
      <p:cViewPr varScale="1">
        <p:scale>
          <a:sx n="49" d="100"/>
          <a:sy n="49" d="100"/>
        </p:scale>
        <p:origin x="49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586B75A-687E-405C-8A0B-8D00578BA2C3}" type="datetimeFigureOut">
              <a:rPr lang="en-US" smtClean="0"/>
              <a:pPr/>
              <a:t>7/13/2018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9609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7/13/2018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9899028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7/13/2018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067391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7/13/2018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819622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7/13/2018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7717547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7/13/2018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35578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7/13/2018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292151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7/13/2018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2172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7/13/2018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4168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7/13/2018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72692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7/13/2018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1535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7/13/2018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28199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7/13/2018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3415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7/13/2018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3668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7/13/2018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41440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7/13/2018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2048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7/13/2018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85560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586B75A-687E-405C-8A0B-8D00578BA2C3}" type="datetimeFigureOut">
              <a:rPr lang="en-US" smtClean="0"/>
              <a:pPr/>
              <a:t>7/13/2018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9432823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Lst>
  <p:hf sldNum="0" hdr="0" ftr="0" dt="0"/>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IQ" dirty="0" smtClean="0"/>
              <a:t>المناخ والراحة الفسيولوجية للانسان </a:t>
            </a:r>
            <a:endParaRPr lang="ar-IQ" dirty="0"/>
          </a:p>
        </p:txBody>
      </p:sp>
      <p:sp>
        <p:nvSpPr>
          <p:cNvPr id="3" name="Subtitle 2"/>
          <p:cNvSpPr>
            <a:spLocks noGrp="1"/>
          </p:cNvSpPr>
          <p:nvPr>
            <p:ph type="subTitle" idx="1"/>
          </p:nvPr>
        </p:nvSpPr>
        <p:spPr/>
        <p:txBody>
          <a:bodyPr>
            <a:normAutofit lnSpcReduction="10000"/>
          </a:bodyPr>
          <a:lstStyle/>
          <a:p>
            <a:r>
              <a:rPr lang="ar-IQ" b="1" dirty="0" smtClean="0"/>
              <a:t>محاضرة لمادة المناخ التطبيقي للمرحلة الثانية قسم الجغرافية </a:t>
            </a:r>
          </a:p>
          <a:p>
            <a:r>
              <a:rPr lang="ar-IQ" b="1" dirty="0" smtClean="0"/>
              <a:t>استاذ مساعد دكتور ازهار سلمان هادي </a:t>
            </a:r>
          </a:p>
          <a:p>
            <a:r>
              <a:rPr lang="ar-IQ" b="1" dirty="0" smtClean="0"/>
              <a:t>جامعة ديالى / كلية التربية للعلوم الانسانية </a:t>
            </a:r>
            <a:endParaRPr lang="ar-IQ" b="1" dirty="0"/>
          </a:p>
        </p:txBody>
      </p:sp>
    </p:spTree>
    <p:extLst>
      <p:ext uri="{BB962C8B-B14F-4D97-AF65-F5344CB8AC3E}">
        <p14:creationId xmlns:p14="http://schemas.microsoft.com/office/powerpoint/2010/main" val="29980425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t>معايير الراحة </a:t>
            </a:r>
          </a:p>
        </p:txBody>
      </p:sp>
      <p:sp>
        <p:nvSpPr>
          <p:cNvPr id="3" name="Content Placeholder 2"/>
          <p:cNvSpPr>
            <a:spLocks noGrp="1"/>
          </p:cNvSpPr>
          <p:nvPr>
            <p:ph idx="1"/>
          </p:nvPr>
        </p:nvSpPr>
        <p:spPr/>
        <p:txBody>
          <a:bodyPr>
            <a:normAutofit lnSpcReduction="10000"/>
          </a:bodyPr>
          <a:lstStyle/>
          <a:p>
            <a:r>
              <a:rPr lang="ar-IQ" dirty="0"/>
              <a:t>وعند اعتماد الرطوبة النسبية معد درجة الحرارة بالمئوي تصاغ المعادلة كالتالي</a:t>
            </a:r>
            <a:r>
              <a:rPr lang="ar-IQ" b="1" baseline="30000" dirty="0"/>
              <a:t>()</a:t>
            </a:r>
            <a:r>
              <a:rPr lang="ar-IQ" dirty="0"/>
              <a:t>:-</a:t>
            </a:r>
            <a:endParaRPr lang="en-US" dirty="0"/>
          </a:p>
          <a:p>
            <a:pPr rtl="0"/>
            <a:r>
              <a:rPr lang="en-US" b="1" dirty="0"/>
              <a:t>THI = T – (0.55 – 0.005 RH) ( T-14.5 ) </a:t>
            </a:r>
            <a:endParaRPr lang="en-US" dirty="0"/>
          </a:p>
          <a:p>
            <a:r>
              <a:rPr lang="ar-IQ" b="1" dirty="0"/>
              <a:t>إذ أن :-</a:t>
            </a:r>
            <a:endParaRPr lang="en-US" dirty="0"/>
          </a:p>
          <a:p>
            <a:r>
              <a:rPr lang="en-US" b="1" dirty="0"/>
              <a:t>THI</a:t>
            </a:r>
            <a:r>
              <a:rPr lang="ar-IQ" b="1" dirty="0"/>
              <a:t>- معيار الحرارة والرطوبة .</a:t>
            </a:r>
            <a:endParaRPr lang="en-US" dirty="0"/>
          </a:p>
          <a:p>
            <a:r>
              <a:rPr lang="en-US" b="1" dirty="0"/>
              <a:t>T</a:t>
            </a:r>
            <a:r>
              <a:rPr lang="ar-IQ" b="1" dirty="0"/>
              <a:t>-  معدل درجة الحرارة بالمئوي.</a:t>
            </a:r>
            <a:endParaRPr lang="en-US" dirty="0"/>
          </a:p>
          <a:p>
            <a:r>
              <a:rPr lang="en-US" b="1" dirty="0"/>
              <a:t>RH</a:t>
            </a:r>
            <a:r>
              <a:rPr lang="ar-IQ" b="1" dirty="0"/>
              <a:t>-  الرطوبة النسبية</a:t>
            </a:r>
            <a:r>
              <a:rPr lang="ar-IQ" b="1" i="1" dirty="0"/>
              <a:t>.</a:t>
            </a:r>
            <a:endParaRPr lang="en-US" dirty="0"/>
          </a:p>
          <a:p>
            <a:pPr rtl="0"/>
            <a:r>
              <a:rPr lang="en-US" baseline="30000" dirty="0"/>
              <a:t>1-</a:t>
            </a:r>
            <a:r>
              <a:rPr lang="en-US" dirty="0"/>
              <a:t> Op </a:t>
            </a:r>
            <a:r>
              <a:rPr lang="en-US" dirty="0" err="1"/>
              <a:t>Cit</a:t>
            </a:r>
            <a:r>
              <a:rPr lang="en-US" dirty="0"/>
              <a:t> P37 .</a:t>
            </a:r>
            <a:endParaRPr lang="ar-IQ" dirty="0"/>
          </a:p>
        </p:txBody>
      </p:sp>
    </p:spTree>
    <p:extLst>
      <p:ext uri="{BB962C8B-B14F-4D97-AF65-F5344CB8AC3E}">
        <p14:creationId xmlns:p14="http://schemas.microsoft.com/office/powerpoint/2010/main" val="3355462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t>معايير الراحة </a:t>
            </a:r>
          </a:p>
        </p:txBody>
      </p:sp>
      <p:sp>
        <p:nvSpPr>
          <p:cNvPr id="3" name="Content Placeholder 2"/>
          <p:cNvSpPr>
            <a:spLocks noGrp="1"/>
          </p:cNvSpPr>
          <p:nvPr>
            <p:ph idx="1"/>
          </p:nvPr>
        </p:nvSpPr>
        <p:spPr/>
        <p:txBody>
          <a:bodyPr/>
          <a:lstStyle/>
          <a:p>
            <a:r>
              <a:rPr lang="ar-IQ" dirty="0"/>
              <a:t>ومن خلال ردود الافعال المختلفة للناس حول اجواء الحرارة والرطوبة وجد (ثوم)، أذ كانت قرينة الحرارة والرطوبة النسبية دون (21) فأن الجميع يشعر بالراحة ، وإذا كانت القرينة بين (21-24) بعض الناس يشعر بعدم الراحة أي نحو 50% من الناس يشعر بعدم الراحة عند قيم القرينة (24) ، ويزداد الشعور بعدم الراحة عندما تصبح قيم القرينة بين (24-27) ، بينما يشعر كافة الناس بعدم الراحة عند القرينة (26) ، وعندما تكون(27) فالانزعاج يكون كبير جداً وخطراً ويصبح الاجهاد واضحاً عندما تصل قيمة القرينة (29)</a:t>
            </a:r>
            <a:endParaRPr lang="ar-IQ" dirty="0"/>
          </a:p>
        </p:txBody>
      </p:sp>
    </p:spTree>
    <p:extLst>
      <p:ext uri="{BB962C8B-B14F-4D97-AF65-F5344CB8AC3E}">
        <p14:creationId xmlns:p14="http://schemas.microsoft.com/office/powerpoint/2010/main" val="816894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مفهوم الراحة </a:t>
            </a:r>
            <a:endParaRPr lang="ar-IQ" dirty="0"/>
          </a:p>
        </p:txBody>
      </p:sp>
      <p:sp>
        <p:nvSpPr>
          <p:cNvPr id="3" name="Content Placeholder 2"/>
          <p:cNvSpPr>
            <a:spLocks noGrp="1"/>
          </p:cNvSpPr>
          <p:nvPr>
            <p:ph idx="1"/>
          </p:nvPr>
        </p:nvSpPr>
        <p:spPr>
          <a:xfrm>
            <a:off x="1295401" y="2577827"/>
            <a:ext cx="9601198" cy="3589869"/>
          </a:xfrm>
        </p:spPr>
        <p:txBody>
          <a:bodyPr>
            <a:normAutofit fontScale="70000" lnSpcReduction="20000"/>
          </a:bodyPr>
          <a:lstStyle/>
          <a:p>
            <a:r>
              <a:rPr lang="ar-EG" dirty="0" smtClean="0"/>
              <a:t>يختلف </a:t>
            </a:r>
            <a:r>
              <a:rPr lang="ar-EG" dirty="0"/>
              <a:t>مفهوم الراحة بين فرد وأخر وبين مجموعة أشخاص وأخرى وذلك لاختلاف تأثير العناصر المناخية، إذ أن تأثيرها يكون أما مباشراً او غير مباشر في راحة الانسان ونشاطه وفعالياتهِ, كما وأن الراحة تختلف من مكان لأخر بأختلاف الحالة الجسمية والصحية بالإضافة الى عوامل أخرى تدخل في طبيعة ونوعية الغذاء والملابس والعمر والتأقلم</a:t>
            </a:r>
            <a:r>
              <a:rPr lang="ar-EG" b="1" baseline="30000" dirty="0"/>
              <a:t>()</a:t>
            </a:r>
            <a:r>
              <a:rPr lang="ar-EG" dirty="0"/>
              <a:t>,تعرف الراحة في أكثر الاحيان بالراحة الجسدية, التي يشعر بها الفرد أثناء تكيفهُ مع الجو, ومن الواضح أن هذا المصطلح يربط الراحة الجسدية بالراحة الحرارية وكذلك بالأجواء النقية غير الملوثة</a:t>
            </a:r>
            <a:r>
              <a:rPr lang="ar-EG" dirty="0" smtClean="0"/>
              <a:t>.</a:t>
            </a:r>
            <a:endParaRPr lang="en-US" dirty="0"/>
          </a:p>
          <a:p>
            <a:r>
              <a:rPr lang="ar-EG" dirty="0"/>
              <a:t>     يمكن تعريف الراحة بأنها الحالة الطبيعية للجسم البشري وشعور الناس بالراحة في ظل الظروف الجوية السائدة خارج المساكن والمكاتب أو شعورهم أثناء العمل في مكاتبهم أو وجودهم داخل المساكن من دون استخدام أي نوع من وسائل التدفئة أو التبريد, وتعرف أيضاً بأنها(قيام الجسم البشري بأداء الفعاليات الطبيعية في جو ملائم لهذه الفعاليات بدون أي تأثير</a:t>
            </a:r>
            <a:r>
              <a:rPr lang="ar-EG" b="1" baseline="30000" dirty="0"/>
              <a:t>()</a:t>
            </a:r>
            <a:r>
              <a:rPr lang="ar-EG" dirty="0"/>
              <a:t> والراحة نوعين</a:t>
            </a:r>
            <a:r>
              <a:rPr lang="ar-IQ" dirty="0"/>
              <a:t> هما: </a:t>
            </a:r>
            <a:endParaRPr lang="en-US" dirty="0"/>
          </a:p>
          <a:p>
            <a:r>
              <a:rPr lang="ar-IQ" dirty="0"/>
              <a:t>   الراحة الفسيولوجية أو الراحة الطبيعية (تسمى في بعض الاحيان بالراحة الحرارية وهي تعبر عن الاتزان الحراري بين الجسم والبيئة المحيطة بهِ بحيث يحافظ على ثبات درجة حرارة الجسم على (37م°) بدون الذهاب الى زيادة هذه الحرارة عن طريق الارتجاف او الزيادة في التبريد والتبخير</a:t>
            </a:r>
            <a:r>
              <a:rPr lang="ar-IQ" b="1" baseline="30000" dirty="0"/>
              <a:t>()</a:t>
            </a:r>
            <a:r>
              <a:rPr lang="ar-EG" dirty="0"/>
              <a:t>, من دون زيادة أو نقصان في معدلاتها, فالراحة تعبر عن الاتزان الحراري بين الجسم والبيئة المحيطة بهِ.</a:t>
            </a:r>
            <a:r>
              <a:rPr lang="ar-EG" b="1" baseline="30000" dirty="0"/>
              <a:t>()</a:t>
            </a:r>
            <a:r>
              <a:rPr lang="ar-EG" dirty="0"/>
              <a:t> أما الراحة النفسية:- التي لا تزال دراستها وصفية وذلك لصعوبة تحديد معايرها, وهي عكس الراحة الفسيولوجية والتي يمكن قياسها كمياً</a:t>
            </a:r>
            <a:r>
              <a:rPr lang="ar-EG" dirty="0" smtClean="0"/>
              <a:t>.</a:t>
            </a:r>
            <a:r>
              <a:rPr lang="ar-EG" b="1" baseline="30000" dirty="0" smtClean="0"/>
              <a:t>(</a:t>
            </a:r>
            <a:endParaRPr lang="en-US" dirty="0"/>
          </a:p>
        </p:txBody>
      </p:sp>
    </p:spTree>
    <p:extLst>
      <p:ext uri="{BB962C8B-B14F-4D97-AF65-F5344CB8AC3E}">
        <p14:creationId xmlns:p14="http://schemas.microsoft.com/office/powerpoint/2010/main" val="4121617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EG" b="1" dirty="0"/>
              <a:t>العوامل المؤثرة على صحة وراحة الانسان:-</a:t>
            </a:r>
            <a:r>
              <a:rPr lang="en-US" dirty="0"/>
              <a:t/>
            </a:r>
            <a:br>
              <a:rPr lang="en-US" dirty="0"/>
            </a:br>
            <a:endParaRPr lang="ar-IQ" dirty="0"/>
          </a:p>
        </p:txBody>
      </p:sp>
      <p:sp>
        <p:nvSpPr>
          <p:cNvPr id="3" name="Content Placeholder 2"/>
          <p:cNvSpPr>
            <a:spLocks noGrp="1"/>
          </p:cNvSpPr>
          <p:nvPr>
            <p:ph idx="1"/>
          </p:nvPr>
        </p:nvSpPr>
        <p:spPr>
          <a:xfrm>
            <a:off x="1509410" y="1778719"/>
            <a:ext cx="9601195" cy="3260208"/>
          </a:xfrm>
        </p:spPr>
        <p:txBody>
          <a:bodyPr>
            <a:noAutofit/>
          </a:bodyPr>
          <a:lstStyle/>
          <a:p>
            <a:r>
              <a:rPr lang="ar-EG" sz="1000" b="1" dirty="0" smtClean="0"/>
              <a:t>1-الحالة </a:t>
            </a:r>
            <a:r>
              <a:rPr lang="ar-EG" sz="1000" b="1" dirty="0"/>
              <a:t>الصحية:-</a:t>
            </a:r>
            <a:r>
              <a:rPr lang="ar-EG" sz="1000" dirty="0"/>
              <a:t>  لتغيرات العناصر المناخية دور كبير في تغير صحة الانسان ولأهمية الدور الكبير الذي تلعبه العناصر المناخية على الصحة البشرية، درس تأثير المناخ على صحة الانسان في أحد مواضيع ميترولوجيا المناخ، فتناول تأثير عناصر الطقس والمناخ على الكائنات الحية وبضمنها الإنسان، آذ يكون تأثير اعتدال العناصر المناخية بشكل إيجابي، إما الاختلافات في تلك العناصر سواء بالارتفاع او الانخفاض في معدلاتها، فيكون تأثيرها سلبياً على صحة الإنسان، وتسهم بإصابة الإنسان بالأوبئة والأمراض لكونها توفر بيئة مناخية لزيادة أعداد الجراثيم ونموها مما تخلق ظروف صحية سيئة تهدد الصحة العامة</a:t>
            </a:r>
            <a:r>
              <a:rPr lang="ar-EG" sz="1000" b="1" baseline="30000" dirty="0"/>
              <a:t>()</a:t>
            </a:r>
            <a:r>
              <a:rPr lang="ar-EG" sz="1000" dirty="0"/>
              <a:t>، إذ أن أغلب الامراض التي يصاب بها الانسان تنتقل بواسطة الحشرات الناقلة للمرض وهذه الحشرات تحتاج الى ظروف مناخية ملائمة لنشاطها لكي يبدأ تأثيرها على الانسان. </a:t>
            </a:r>
            <a:endParaRPr lang="en-US" sz="1000" dirty="0"/>
          </a:p>
          <a:p>
            <a:r>
              <a:rPr lang="ar-EG" sz="1000" dirty="0"/>
              <a:t>     والعنصر المناخي يؤثر على صحة الانسان وراحتهِ، فالعناصر المناخية التي تمتلك التغير بالارتفاع تؤثر في فيزيولوجية الانسان, فمثلاً درجات الحرارة تتناقص بالارتفاع بمعدل(10م°) في الكيلو المتر الواحد, والاشعاع الشمسي يزداد بالارتفاع على عكس درجات الحرارة وسرعة الرياح أيضاً تزداد بالارتفاع والرطوبة المطلقة تنخفض بالارتفاع وبخار الماء ايضاً يتناقص بالارتفاع ,هذا التغير الحاصل للعناصر المناخية نتيجة الارتفاع والانخفاض كله يؤثر على الجهاز التنفسي وجفاف الاغشية المخاطية وبالتالي يؤثر على صحة وراحة الانسان, وهناك العديد من التغيرات السلوكية والفسيولوجية تظهر بالارتفاع استجابة لضغط الاوكسجين الجزيئي(</a:t>
            </a:r>
            <a:r>
              <a:rPr lang="en-US" sz="1000" dirty="0"/>
              <a:t>PO</a:t>
            </a:r>
            <a:r>
              <a:rPr lang="en-US" sz="1000" baseline="-25000" dirty="0"/>
              <a:t>2</a:t>
            </a:r>
            <a:r>
              <a:rPr lang="ar-EG" sz="1000" dirty="0"/>
              <a:t>)، فعندما يولد الإنسان في ظل مستوى معين من ضغط الاوكسجين يتكيف طبيعياً عند الارتفاع المفاجئ عن مستوى سطح البحر</a:t>
            </a:r>
            <a:r>
              <a:rPr lang="ar-EG" sz="1000" b="1" baseline="30000" dirty="0"/>
              <a:t>()</a:t>
            </a:r>
            <a:r>
              <a:rPr lang="ar-EG" sz="1000" dirty="0"/>
              <a:t>, ومن هذا يتبين أن لعناصر المناخ وظواهره تأثير على صحة وراحة الانسان فأن الاعراض التي يصاب بها تختلف من فصل لأخر ومن سنة لأخرى بسبب قوة تأثير العناصر فهناك أمراض تنتشر في الفصل الحار وأخرى في فصلي الربيع والخريف وتنتشر أخرى في فصل الشتاء كما يتباين التأثير بالارتفاع عن مستوى سطح البحر بتباين قيم عناصر المناخ بالارتفاع فيشكل تأثيراً على صحة الانسان وراحتهُ.</a:t>
            </a:r>
            <a:endParaRPr lang="en-US" sz="1000" dirty="0"/>
          </a:p>
          <a:p>
            <a:r>
              <a:rPr lang="ar-EG" sz="1000" b="1" dirty="0"/>
              <a:t>2- التمثيل الغذائي:-  </a:t>
            </a:r>
            <a:r>
              <a:rPr lang="ar-EG" sz="1000" dirty="0"/>
              <a:t>تختلف حاجة الانسان للغذاء ونوعيته أذ أنه المصدر الرئيس و الاساسي للطاقة لمزاولة أعماله اليومية ونشاطاته, وتختلف الجهود المبذولة من شخص لأخر, فالارتفاع في مستوى التمثيل الغذائي يؤدي الى رفع الطاقة المنتجة داخل جسم الانسان, ولهذا نجد الاختلافات في نوعية الغذاء بين فصل وأخر, فالغذاء في الاوقات الباردة يختلف عنه في الاوقات الحارة, وذلك لأنه يؤثر في مستوى التمثيل الغذائي حسب الجهد الذي يبذله الفرد أو الحالة الصحية له</a:t>
            </a:r>
            <a:r>
              <a:rPr lang="ar-EG" sz="1000" b="1" baseline="30000" dirty="0"/>
              <a:t>()</a:t>
            </a:r>
            <a:r>
              <a:rPr lang="ar-EG" sz="1000" dirty="0"/>
              <a:t>, فالإنسان يتعايش في وسط يتبادل الطاقة معه بمختلف الوسائل(التوصيل والاشعاع والحمل والتبخير), يحاول الجسم البشري وبصورة دائمية توليد الطاقة عن الحركة وتحويل الغذاء الى طاقة ليتكيف ويتعايش مع التقلبات الجوية.</a:t>
            </a:r>
            <a:r>
              <a:rPr lang="ar-EG" sz="1000" b="1" baseline="30000" dirty="0"/>
              <a:t>()</a:t>
            </a:r>
            <a:r>
              <a:rPr lang="ar-EG" sz="1000" dirty="0"/>
              <a:t> أما من الناحية البايولوجية فيقل مستوى التمثيل الغذائي لدى النساء أقل منه لدى الرجال, وكذلك يزداد عند الشباب والاطفال عن كبار السن, وذلك لحاجة اجسامهم لإتمام عملية النمو.</a:t>
            </a:r>
            <a:r>
              <a:rPr lang="ar-EG" sz="1000" b="1" baseline="30000" dirty="0"/>
              <a:t>()</a:t>
            </a:r>
            <a:endParaRPr lang="en-US" sz="1000" dirty="0"/>
          </a:p>
          <a:p>
            <a:r>
              <a:rPr lang="ar-EG" sz="1000" b="1" dirty="0"/>
              <a:t>3- الملابس:-</a:t>
            </a:r>
            <a:r>
              <a:rPr lang="ar-EG" sz="1000" dirty="0"/>
              <a:t>  تعد الملابس ذات أهمية بالغة لحماية الجسم البشري من تغيرات العناصر المناخية كالإشعاع الشمسي والحرارة والامطار والرطوبة الجوية وتعد وسيلة لتعديل المناخ المحيط به</a:t>
            </a:r>
            <a:r>
              <a:rPr lang="ar-EG" sz="1000" b="1" baseline="30000" dirty="0"/>
              <a:t>()</a:t>
            </a:r>
            <a:r>
              <a:rPr lang="ar-EG" sz="1000" dirty="0"/>
              <a:t>,ونظراً لاختلاف درجة حرارة الجسم البشري عن درجة حرارة الهواء المحيط به, فالإنسان يلبس الملابس ذات الالوان الداكنة الثقيلة في فصل الشتاء, والفاتحة والخفيفة في فصل الصيف, فالمختصون في صناعة الملابس يختارون الالياف التي تتناسب مع الظروف الطقسية لتتمكن هذه الالياف من تنظيم عملية التبادل الحراري بين الجسم والهواء المحيط به.</a:t>
            </a:r>
            <a:r>
              <a:rPr lang="ar-EG" sz="1000" b="1" baseline="30000" dirty="0"/>
              <a:t>()</a:t>
            </a:r>
            <a:r>
              <a:rPr lang="ar-EG" sz="1000" dirty="0"/>
              <a:t>  وتؤثر الملابس على جسم الانسان وعلى التوازن الاشعاعي, فاللون الابيض يؤثر بشكل سلبي على التوازن الاشعاعي لذا فيفضل في المناطق الحارة, وذلك لأنه يعكس بشكل أكبر الاشعة التي يتلقاها على عكس اللون الداكن والاسود والذي تزداد كمية الامتصاص للأشعة الشمسية في هذه الالوان, ويكون له دور إيجابي في التوازن الاشعاعي فيفضل في المناطق الباردة أكثر من المناطق الحارة.</a:t>
            </a:r>
            <a:r>
              <a:rPr lang="ar-EG" sz="1000" b="1" baseline="30000" dirty="0"/>
              <a:t>()</a:t>
            </a:r>
            <a:r>
              <a:rPr lang="ar-EG" sz="1000" dirty="0"/>
              <a:t>  </a:t>
            </a:r>
            <a:endParaRPr lang="en-US" sz="1000" dirty="0"/>
          </a:p>
          <a:p>
            <a:r>
              <a:rPr lang="ar-EG" sz="1000" b="1" dirty="0"/>
              <a:t>4- التأقلم:- </a:t>
            </a:r>
            <a:r>
              <a:rPr lang="ar-EG" sz="1000" dirty="0"/>
              <a:t>هو الصفة التي يتصف بها الانسان لكي يتلائم مع البيئة التي يعيش فيها, ففي حالة تغير البيئة التي تحيط بجسم الانسان, يبدأ جسمه يعمل بطريقة فسيولوجية ليتلائم مع محيطه الجديد بشكل سريع أو بشكل بطيء, ويلاحظ أن التأقلم مع انخفاض درجات الحرارة يكون منخفض بشكل كبير ويتوقع بعض الباحثين أنه منعدم تماماً فالإنسان يتحايل مع هذا الانخفاض ويحاول أن يتأقلم باستخدام الملابس التي تجعله يتأقلم, أو من حيث بناء المساكن أو الطعام بينما يكون التأقلم بشكل سريع مع الارتفاع في درجات الحرارة, فيمكن ملاحظة الناس القادمين من المناطق الباردة الى المناطق المرتفعة الحرارة أو شديدة الحرارة, أنهم عديمي التعرق في الاسابيع الأولى ولكن بمرور الزمن يتأقلموا, وترتفع عندهم نسبة التعرق, أذ يلاحظ عليهم في بداية الامر الخمول وفقدان الاملاح, مما يجعل شعورهم بالحرارة أكثر من السكان الأصلين وسرعان ما يتغلبوا على هذه الحالة ويتأقلموا فتختلف القابلية على مقاومة تلك </a:t>
            </a:r>
            <a:r>
              <a:rPr lang="ar-EG" sz="1000" dirty="0" smtClean="0"/>
              <a:t>ال</a:t>
            </a:r>
            <a:endParaRPr lang="en-US" sz="1000" dirty="0"/>
          </a:p>
        </p:txBody>
      </p:sp>
    </p:spTree>
    <p:extLst>
      <p:ext uri="{BB962C8B-B14F-4D97-AF65-F5344CB8AC3E}">
        <p14:creationId xmlns:p14="http://schemas.microsoft.com/office/powerpoint/2010/main" val="1068022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EG" b="1" dirty="0"/>
              <a:t>العوامل المؤثرة على صحة وراحة الانسان:-</a:t>
            </a:r>
            <a:r>
              <a:rPr lang="en-US" dirty="0"/>
              <a:t/>
            </a:r>
            <a:br>
              <a:rPr lang="en-US" dirty="0"/>
            </a:br>
            <a:endParaRPr lang="ar-IQ" dirty="0"/>
          </a:p>
        </p:txBody>
      </p:sp>
      <p:sp>
        <p:nvSpPr>
          <p:cNvPr id="3" name="Content Placeholder 2"/>
          <p:cNvSpPr>
            <a:spLocks noGrp="1"/>
          </p:cNvSpPr>
          <p:nvPr>
            <p:ph idx="1"/>
          </p:nvPr>
        </p:nvSpPr>
        <p:spPr/>
        <p:txBody>
          <a:bodyPr>
            <a:normAutofit fontScale="85000" lnSpcReduction="20000"/>
          </a:bodyPr>
          <a:lstStyle/>
          <a:p>
            <a:r>
              <a:rPr lang="ar-EG" b="1" dirty="0"/>
              <a:t>5- الجنس:-</a:t>
            </a:r>
            <a:r>
              <a:rPr lang="ar-EG" dirty="0"/>
              <a:t>هناك اختلاف بين الجنسين في حدود الراحة الحرارية, فيلاحظ أن نسبة تحمل البرودة الجو عند الرجال أقل من نسبة التحمل عند النساء ويرجع هذا الاختلاف الفسلجي الى أن النساء تمتلك زيادة في الشحوم نسبة 10% عند الرجال وتمتلك النساء مواد دهنية بنسبة(22-25%)من اوزانهن, وتكون هذه النسبة عند الرجال هي 15% وهذه الفوارق هي التي تسبب الاختلافات في الشعور بالضيق أو الراحة باختلاف الظروف المناخية.</a:t>
            </a:r>
            <a:r>
              <a:rPr lang="ar-EG" b="1" baseline="30000" dirty="0"/>
              <a:t>()</a:t>
            </a:r>
            <a:endParaRPr lang="en-US" dirty="0"/>
          </a:p>
          <a:p>
            <a:r>
              <a:rPr lang="ar-EG" b="1" dirty="0"/>
              <a:t>6- العمر:- </a:t>
            </a:r>
            <a:r>
              <a:rPr lang="ar-EG" dirty="0"/>
              <a:t>لعمر الانسان تأثيراً على الراحة الفسيولوجية وحدودها التي يشعر بها بسبب التباين في مستوى التمثيل الغذائي فتصبح الحرارة عند الصغار أعلى من الكبار, وفقدان الحرارة ايضاً عند النحفاء أكبر من البدناء, فيعتمد فقدان الحرارة من جسم الانسان على مساحتهِ وليس وزنهِ لذلك يشعر الكبار البدناء بالحر قبل النحفاء والصغار</a:t>
            </a:r>
            <a:r>
              <a:rPr lang="ar-EG" b="1" baseline="30000" dirty="0"/>
              <a:t>()</a:t>
            </a:r>
            <a:r>
              <a:rPr lang="ar-EG" dirty="0"/>
              <a:t>, وتختلف حدود الراحة الحرارية التي يشعر بها الانسان باختلاف المرحلة العمرية للإنسان ويلاحظ أن الافراد الذين يتجاوز عمرهم الاربعين عاماً يشعرون بالراحة الحرارية أكثر من الشباب في حالة المناخ الدافي أكثر من الاجواء الباردة</a:t>
            </a:r>
            <a:r>
              <a:rPr lang="ar-EG" dirty="0" smtClean="0"/>
              <a:t>.</a:t>
            </a:r>
            <a:endParaRPr lang="en-US" dirty="0"/>
          </a:p>
          <a:p>
            <a:r>
              <a:rPr lang="ar-EG" dirty="0" smtClean="0"/>
              <a:t>-</a:t>
            </a:r>
            <a:endParaRPr lang="ar-IQ" dirty="0"/>
          </a:p>
        </p:txBody>
      </p:sp>
    </p:spTree>
    <p:extLst>
      <p:ext uri="{BB962C8B-B14F-4D97-AF65-F5344CB8AC3E}">
        <p14:creationId xmlns:p14="http://schemas.microsoft.com/office/powerpoint/2010/main" val="2668957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معايير الراحة المناخية </a:t>
            </a:r>
            <a:endParaRPr lang="ar-IQ"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55000" lnSpcReduction="20000"/>
              </a:bodyPr>
              <a:lstStyle/>
              <a:p>
                <a:pPr lvl="0"/>
                <a:r>
                  <a:rPr lang="ar-IQ" sz="2900" dirty="0" smtClean="0"/>
                  <a:t>1- معيار </a:t>
                </a:r>
                <a:r>
                  <a:rPr lang="ar-IQ" sz="2900" dirty="0"/>
                  <a:t>تبريد الرياح:-</a:t>
                </a:r>
                <a:endParaRPr lang="en-US" sz="2900" dirty="0"/>
              </a:p>
              <a:p>
                <a:r>
                  <a:rPr lang="ar-EG" dirty="0"/>
                  <a:t>    وضع سيبل وبازل في عام 1945 قرينة تبريد الرياح وهي عبارة عن مقياس لكمية الحرارة التي يستطيع الجو امتصاصها خلال ساعة من سطح مكشوف مساحته متر مربع ، وهذا القرينة هي محصلة تجارب متلاحقة أجريت في القارة القطبية الجنوبية على معدلات تجمد الماء المحصور (الموضوع) في اسطوانات بلاستيكية ضمن شروط حرارية وريحية معينة</a:t>
                </a:r>
                <a:r>
                  <a:rPr lang="ar-EG" b="1" baseline="30000" dirty="0"/>
                  <a:t>()</a:t>
                </a:r>
                <a:r>
                  <a:rPr lang="ar-EG" dirty="0"/>
                  <a:t>، وتعتمد معادلة التبريد الريحي على درجات الحرارة (مْ) وسرعة الرياح م/ثا تكتب بالصيغة التالية</a:t>
                </a:r>
                <a:r>
                  <a:rPr lang="ar-EG" b="1" baseline="30000" dirty="0"/>
                  <a:t>()</a:t>
                </a:r>
                <a:r>
                  <a:rPr lang="ar-EG" dirty="0"/>
                  <a:t>:-</a:t>
                </a:r>
                <a:endParaRPr lang="en-US" dirty="0"/>
              </a:p>
              <a:p>
                <a:r>
                  <a:rPr lang="ar-EG" dirty="0"/>
                  <a:t> </a:t>
                </a:r>
                <a:endParaRPr lang="en-US" dirty="0"/>
              </a:p>
              <a:p>
                <a:pPr rtl="0"/>
                <a:r>
                  <a:rPr lang="en-US" b="1" dirty="0"/>
                  <a:t>K = ( </a:t>
                </a:r>
                <a14:m>
                  <m:oMath xmlns:m="http://schemas.openxmlformats.org/officeDocument/2006/math">
                    <m:rad>
                      <m:radPr>
                        <m:degHide m:val="on"/>
                        <m:ctrlPr>
                          <a:rPr lang="en-US" b="1" i="1"/>
                        </m:ctrlPr>
                      </m:radPr>
                      <m:deg/>
                      <m:e>
                        <m:r>
                          <a:rPr lang="en-US" b="1" i="1"/>
                          <m:t>𝟏𝟎𝟎</m:t>
                        </m:r>
                        <m:r>
                          <a:rPr lang="en-US" b="1" i="1"/>
                          <m:t>𝑽</m:t>
                        </m:r>
                      </m:e>
                    </m:rad>
                  </m:oMath>
                </a14:m>
                <a:r>
                  <a:rPr lang="en-US" b="1" dirty="0"/>
                  <a:t> + 10.45 – V ) ( 33 – ta ) </a:t>
                </a:r>
                <a:endParaRPr lang="en-US" dirty="0"/>
              </a:p>
              <a:p>
                <a:r>
                  <a:rPr lang="ar-IQ" b="1" dirty="0"/>
                  <a:t> </a:t>
                </a:r>
                <a:endParaRPr lang="en-US" dirty="0"/>
              </a:p>
              <a:p>
                <a:r>
                  <a:rPr lang="ar-IQ" b="1" dirty="0"/>
                  <a:t>إذ أن:-</a:t>
                </a:r>
                <a:endParaRPr lang="en-US" dirty="0"/>
              </a:p>
              <a:p>
                <a:r>
                  <a:rPr lang="en-US" b="1" dirty="0"/>
                  <a:t>K</a:t>
                </a:r>
                <a:r>
                  <a:rPr lang="ar-IQ" b="1" dirty="0"/>
                  <a:t>- معيار تبريد الرياح بالكيلو سعرة/م2/ساعة.</a:t>
                </a:r>
                <a:endParaRPr lang="en-US" dirty="0"/>
              </a:p>
              <a:p>
                <a:r>
                  <a:rPr lang="en-US" b="1" dirty="0"/>
                  <a:t>V</a:t>
                </a:r>
                <a:r>
                  <a:rPr lang="ar-IQ" b="1" dirty="0"/>
                  <a:t>- سرعة الرياح م/ثا.</a:t>
                </a:r>
                <a:endParaRPr lang="en-US" dirty="0"/>
              </a:p>
              <a:p>
                <a:r>
                  <a:rPr lang="en-US" b="1" dirty="0"/>
                  <a:t>ta</a:t>
                </a:r>
                <a:r>
                  <a:rPr lang="ar-IQ" b="1" dirty="0"/>
                  <a:t>- درجة الحرارة بالمقياس المئوي.</a:t>
                </a:r>
                <a:endParaRPr lang="en-US" dirty="0"/>
              </a:p>
              <a:p>
                <a:r>
                  <a:rPr lang="en-US" b="1" dirty="0"/>
                  <a:t>33</a:t>
                </a:r>
                <a:r>
                  <a:rPr lang="ar-IQ" b="1" dirty="0"/>
                  <a:t>- متوسط درجة حرارة الجلد البشري.</a:t>
                </a:r>
                <a:endParaRPr lang="en-US" dirty="0"/>
              </a:p>
              <a:p>
                <a:endParaRPr lang="en-US" dirty="0"/>
              </a:p>
              <a:p>
                <a:endParaRPr lang="ar-IQ"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2385" r="-572"/>
                </a:stretch>
              </a:blipFill>
            </p:spPr>
            <p:txBody>
              <a:bodyPr/>
              <a:lstStyle/>
              <a:p>
                <a:r>
                  <a:rPr lang="ar-IQ">
                    <a:noFill/>
                  </a:rPr>
                  <a:t> </a:t>
                </a:r>
              </a:p>
            </p:txBody>
          </p:sp>
        </mc:Fallback>
      </mc:AlternateContent>
    </p:spTree>
    <p:extLst>
      <p:ext uri="{BB962C8B-B14F-4D97-AF65-F5344CB8AC3E}">
        <p14:creationId xmlns:p14="http://schemas.microsoft.com/office/powerpoint/2010/main" val="2697565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t>معايير الراحة المناخية </a:t>
            </a:r>
          </a:p>
        </p:txBody>
      </p:sp>
      <p:sp>
        <p:nvSpPr>
          <p:cNvPr id="3" name="Content Placeholder 2"/>
          <p:cNvSpPr>
            <a:spLocks noGrp="1"/>
          </p:cNvSpPr>
          <p:nvPr>
            <p:ph idx="1"/>
          </p:nvPr>
        </p:nvSpPr>
        <p:spPr/>
        <p:txBody>
          <a:bodyPr>
            <a:normAutofit fontScale="92500" lnSpcReduction="10000"/>
          </a:bodyPr>
          <a:lstStyle/>
          <a:p>
            <a:pPr lvl="0"/>
            <a:r>
              <a:rPr lang="ar-IQ" b="1" dirty="0" smtClean="0"/>
              <a:t> 2- </a:t>
            </a:r>
            <a:r>
              <a:rPr lang="ar-EG" b="1" dirty="0" smtClean="0"/>
              <a:t>معيار </a:t>
            </a:r>
            <a:r>
              <a:rPr lang="ar-EG" b="1" dirty="0"/>
              <a:t>درجة الحرارة والرطوبة(قرينة ثوم </a:t>
            </a:r>
            <a:r>
              <a:rPr lang="en-US" b="1" dirty="0"/>
              <a:t>Thom</a:t>
            </a:r>
            <a:r>
              <a:rPr lang="ar-EG" b="1" dirty="0"/>
              <a:t>) </a:t>
            </a:r>
            <a:r>
              <a:rPr lang="ar-IQ" b="1" dirty="0"/>
              <a:t>:-</a:t>
            </a:r>
            <a:endParaRPr lang="en-US" dirty="0"/>
          </a:p>
          <a:p>
            <a:r>
              <a:rPr lang="ar-EG" dirty="0"/>
              <a:t>   أعد (ثوم </a:t>
            </a:r>
            <a:r>
              <a:rPr lang="en-US" dirty="0"/>
              <a:t>Thom</a:t>
            </a:r>
            <a:r>
              <a:rPr lang="ar-EG" dirty="0"/>
              <a:t>)</a:t>
            </a:r>
            <a:r>
              <a:rPr lang="ar-IQ" dirty="0"/>
              <a:t> عام 1959 علاقة لتحديد درجة راحة الانسان في ظل ظروف مناخية معينة، وذلك بالاعتماد على درجة الحرارة والرطوبة النسبية ، أو درجة الحرارة الجافة ودرجة الحرارة الرطبة ونقطة الندى.</a:t>
            </a:r>
            <a:r>
              <a:rPr lang="ar-IQ" b="1" baseline="30000" dirty="0"/>
              <a:t>()</a:t>
            </a:r>
            <a:r>
              <a:rPr lang="ar-IQ" dirty="0"/>
              <a:t>ويستخدم  هذا الدليل للتعبير عن شعور الانسان بالراحة وذلك بأستخدام الحرارة والرطوبة سوياً، فعند ارتفاع نسبة الرطوبة يشعر الانسان أن درجة الحرارة اعلى مما يسجل على المحرار، وذلك لانخفاض عملية التبخر في جسم الانسان أو إيقافها بشكل نهائي الا أن ما يؤخذ على هذا الدليل هو أنه لم يدخل الرياح كعامل في الدليل لذا يكون هذا الدليل ناقصاً، وصيغ هذا الدليل بعدة معادلات.</a:t>
            </a:r>
            <a:r>
              <a:rPr lang="ar-IQ" b="1" baseline="30000" dirty="0"/>
              <a:t>()</a:t>
            </a:r>
            <a:endParaRPr lang="en-US" dirty="0"/>
          </a:p>
          <a:p>
            <a:r>
              <a:rPr lang="ar-IQ" dirty="0"/>
              <a:t> وباعتماد المحرار الجاف والمحرار الرطب اعتمدت الاتية </a:t>
            </a:r>
            <a:r>
              <a:rPr lang="ar-IQ" dirty="0" smtClean="0"/>
              <a:t>-</a:t>
            </a:r>
            <a:endParaRPr lang="en-US" dirty="0"/>
          </a:p>
          <a:p>
            <a:r>
              <a:rPr lang="ar-IQ" dirty="0" smtClean="0"/>
              <a:t>-</a:t>
            </a:r>
            <a:endParaRPr lang="ar-IQ" dirty="0"/>
          </a:p>
        </p:txBody>
      </p:sp>
    </p:spTree>
    <p:extLst>
      <p:ext uri="{BB962C8B-B14F-4D97-AF65-F5344CB8AC3E}">
        <p14:creationId xmlns:p14="http://schemas.microsoft.com/office/powerpoint/2010/main" val="1886854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IQ" dirty="0"/>
              <a:t>وباعتماد المحرار الجاف والمحرار الرطب اعتمدت الاتية -</a:t>
            </a:r>
          </a:p>
        </p:txBody>
      </p:sp>
      <p:sp>
        <p:nvSpPr>
          <p:cNvPr id="3" name="Content Placeholder 2"/>
          <p:cNvSpPr>
            <a:spLocks noGrp="1"/>
          </p:cNvSpPr>
          <p:nvPr>
            <p:ph idx="1"/>
          </p:nvPr>
        </p:nvSpPr>
        <p:spPr/>
        <p:txBody>
          <a:bodyPr/>
          <a:lstStyle/>
          <a:p>
            <a:pPr rtl="0"/>
            <a:r>
              <a:rPr lang="en-US" b="1" dirty="0"/>
              <a:t>THI = 0.4 (TW + Td) + 48</a:t>
            </a:r>
            <a:endParaRPr lang="en-US" dirty="0"/>
          </a:p>
          <a:p>
            <a:r>
              <a:rPr lang="ar-IQ" b="1" dirty="0"/>
              <a:t>إذ أن :-</a:t>
            </a:r>
            <a:endParaRPr lang="en-US" dirty="0"/>
          </a:p>
          <a:p>
            <a:r>
              <a:rPr lang="en-US" b="1" dirty="0"/>
              <a:t>THI</a:t>
            </a:r>
            <a:r>
              <a:rPr lang="ar-IQ" b="1" dirty="0"/>
              <a:t>- دليل الحرارة والرطوبة (شعور الإنسان بالراحة).</a:t>
            </a:r>
            <a:endParaRPr lang="en-US" dirty="0"/>
          </a:p>
          <a:p>
            <a:r>
              <a:rPr lang="en-US" b="1" dirty="0"/>
              <a:t>TW</a:t>
            </a:r>
            <a:r>
              <a:rPr lang="ar-IQ" b="1" dirty="0"/>
              <a:t>-  درجة الحرارة للمحرار الرطب.</a:t>
            </a:r>
            <a:endParaRPr lang="en-US" dirty="0"/>
          </a:p>
          <a:p>
            <a:r>
              <a:rPr lang="en-US" b="1" dirty="0"/>
              <a:t>Td</a:t>
            </a:r>
            <a:r>
              <a:rPr lang="ar-IQ" b="1" dirty="0"/>
              <a:t>-  درجة الحرارة للمحرار الجاف</a:t>
            </a:r>
            <a:r>
              <a:rPr lang="ar-IQ" b="1" i="1" dirty="0"/>
              <a:t>.</a:t>
            </a:r>
            <a:endParaRPr lang="en-US" dirty="0"/>
          </a:p>
          <a:p>
            <a:endParaRPr lang="ar-IQ" dirty="0"/>
          </a:p>
        </p:txBody>
      </p:sp>
    </p:spTree>
    <p:extLst>
      <p:ext uri="{BB962C8B-B14F-4D97-AF65-F5344CB8AC3E}">
        <p14:creationId xmlns:p14="http://schemas.microsoft.com/office/powerpoint/2010/main" val="1131267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معايير الراحة </a:t>
            </a:r>
            <a:endParaRPr lang="ar-IQ" dirty="0"/>
          </a:p>
        </p:txBody>
      </p:sp>
      <p:sp>
        <p:nvSpPr>
          <p:cNvPr id="3" name="Content Placeholder 2"/>
          <p:cNvSpPr>
            <a:spLocks noGrp="1"/>
          </p:cNvSpPr>
          <p:nvPr>
            <p:ph idx="1"/>
          </p:nvPr>
        </p:nvSpPr>
        <p:spPr/>
        <p:txBody>
          <a:bodyPr/>
          <a:lstStyle/>
          <a:p>
            <a:r>
              <a:rPr lang="ar-IQ" dirty="0"/>
              <a:t>والمعادلة التالية اعتمدت على حرارة المحرار الجاف مع درجة حرارة نقطة الندى كالاتي:- </a:t>
            </a:r>
            <a:endParaRPr lang="en-US" dirty="0"/>
          </a:p>
          <a:p>
            <a:pPr rtl="0"/>
            <a:r>
              <a:rPr lang="en-US" b="1" dirty="0"/>
              <a:t>THI = 0.55Td + 0.2Tdp + 5.3 </a:t>
            </a:r>
            <a:endParaRPr lang="en-US" dirty="0"/>
          </a:p>
          <a:p>
            <a:r>
              <a:rPr lang="en-US" b="1" dirty="0"/>
              <a:t>THI</a:t>
            </a:r>
            <a:r>
              <a:rPr lang="ar-IQ" b="1" dirty="0"/>
              <a:t>- دليل الحرارة والرطوبة .</a:t>
            </a:r>
            <a:endParaRPr lang="en-US" dirty="0"/>
          </a:p>
          <a:p>
            <a:r>
              <a:rPr lang="en-US" b="1" dirty="0"/>
              <a:t>Td</a:t>
            </a:r>
            <a:r>
              <a:rPr lang="ar-IQ" b="1" dirty="0"/>
              <a:t>-  درجة حرارة المحرار الجاف.</a:t>
            </a:r>
            <a:endParaRPr lang="en-US" dirty="0"/>
          </a:p>
          <a:p>
            <a:r>
              <a:rPr lang="en-US" b="1" dirty="0" err="1"/>
              <a:t>Tdp</a:t>
            </a:r>
            <a:r>
              <a:rPr lang="ar-IQ" b="1" dirty="0"/>
              <a:t>-  درجة الحرارة نقطة الندى </a:t>
            </a:r>
            <a:r>
              <a:rPr lang="ar-IQ" b="1" i="1" dirty="0"/>
              <a:t>.</a:t>
            </a:r>
            <a:endParaRPr lang="en-US" dirty="0"/>
          </a:p>
          <a:p>
            <a:endParaRPr lang="ar-IQ" dirty="0"/>
          </a:p>
        </p:txBody>
      </p:sp>
    </p:spTree>
    <p:extLst>
      <p:ext uri="{BB962C8B-B14F-4D97-AF65-F5344CB8AC3E}">
        <p14:creationId xmlns:p14="http://schemas.microsoft.com/office/powerpoint/2010/main" val="3399083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t>معايير الراحة </a:t>
            </a:r>
          </a:p>
        </p:txBody>
      </p:sp>
      <p:sp>
        <p:nvSpPr>
          <p:cNvPr id="3" name="Content Placeholder 2"/>
          <p:cNvSpPr>
            <a:spLocks noGrp="1"/>
          </p:cNvSpPr>
          <p:nvPr>
            <p:ph idx="1"/>
          </p:nvPr>
        </p:nvSpPr>
        <p:spPr/>
        <p:txBody>
          <a:bodyPr/>
          <a:lstStyle/>
          <a:p>
            <a:r>
              <a:rPr lang="ar-IQ" dirty="0"/>
              <a:t>وعند استخدام الرطوبة النسبية مع درجة الحرارة بالفهرنهايتي تكون صيغة المعادلة كالأتي:-</a:t>
            </a:r>
            <a:endParaRPr lang="en-US" dirty="0"/>
          </a:p>
          <a:p>
            <a:pPr rtl="0"/>
            <a:r>
              <a:rPr lang="en-US" b="1" dirty="0"/>
              <a:t>THI = Td – (0.55 – 0.55R.H) (Td-58) </a:t>
            </a:r>
            <a:endParaRPr lang="en-US" dirty="0"/>
          </a:p>
          <a:p>
            <a:r>
              <a:rPr lang="ar-IQ" b="1" dirty="0"/>
              <a:t>إذ أن:-</a:t>
            </a:r>
            <a:endParaRPr lang="en-US" dirty="0"/>
          </a:p>
          <a:p>
            <a:r>
              <a:rPr lang="en-US" b="1" dirty="0"/>
              <a:t>Td</a:t>
            </a:r>
            <a:r>
              <a:rPr lang="ar-IQ" b="1" dirty="0"/>
              <a:t>- درجة حرارة الهواء الجاف بالفهرنهايتي</a:t>
            </a:r>
            <a:endParaRPr lang="en-US" dirty="0"/>
          </a:p>
          <a:p>
            <a:r>
              <a:rPr lang="en-US" b="1" dirty="0"/>
              <a:t>R.H</a:t>
            </a:r>
            <a:r>
              <a:rPr lang="ar-IQ" b="1" dirty="0"/>
              <a:t>-  الرطوبة النسبية.</a:t>
            </a:r>
            <a:endParaRPr lang="en-US" dirty="0"/>
          </a:p>
          <a:p>
            <a:endParaRPr lang="ar-IQ" dirty="0"/>
          </a:p>
        </p:txBody>
      </p:sp>
    </p:spTree>
    <p:extLst>
      <p:ext uri="{BB962C8B-B14F-4D97-AF65-F5344CB8AC3E}">
        <p14:creationId xmlns:p14="http://schemas.microsoft.com/office/powerpoint/2010/main" val="23422918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17</TotalTime>
  <Words>1680</Words>
  <Application>Microsoft Office PowerPoint</Application>
  <PresentationFormat>Widescreen</PresentationFormat>
  <Paragraphs>62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Garamond</vt:lpstr>
      <vt:lpstr>Times New Roman</vt:lpstr>
      <vt:lpstr>Organic</vt:lpstr>
      <vt:lpstr>المناخ والراحة الفسيولوجية للانسان </vt:lpstr>
      <vt:lpstr>مفهوم الراحة </vt:lpstr>
      <vt:lpstr>العوامل المؤثرة على صحة وراحة الانسان:- </vt:lpstr>
      <vt:lpstr>العوامل المؤثرة على صحة وراحة الانسان:- </vt:lpstr>
      <vt:lpstr>معايير الراحة المناخية </vt:lpstr>
      <vt:lpstr>معايير الراحة المناخية </vt:lpstr>
      <vt:lpstr>وباعتماد المحرار الجاف والمحرار الرطب اعتمدت الاتية -</vt:lpstr>
      <vt:lpstr>معايير الراحة </vt:lpstr>
      <vt:lpstr>معايير الراحة </vt:lpstr>
      <vt:lpstr>معايير الراحة </vt:lpstr>
      <vt:lpstr>معايير الراحة </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المناخ والراحة الفسيولوجية للانسان</dc:title>
  <dc:creator>Windows User</dc:creator>
  <cp:lastModifiedBy>Windows User</cp:lastModifiedBy>
  <cp:revision>3</cp:revision>
  <dcterms:created xsi:type="dcterms:W3CDTF">2018-07-13T16:12:00Z</dcterms:created>
  <dcterms:modified xsi:type="dcterms:W3CDTF">2018-07-13T16:29:48Z</dcterms:modified>
</cp:coreProperties>
</file>